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56" r:id="rId2"/>
    <p:sldId id="276" r:id="rId3"/>
    <p:sldId id="259" r:id="rId4"/>
    <p:sldId id="278" r:id="rId5"/>
    <p:sldId id="258" r:id="rId6"/>
    <p:sldId id="274" r:id="rId7"/>
    <p:sldId id="257" r:id="rId8"/>
    <p:sldId id="260" r:id="rId9"/>
    <p:sldId id="261" r:id="rId10"/>
    <p:sldId id="263" r:id="rId11"/>
    <p:sldId id="275" r:id="rId12"/>
    <p:sldId id="277" r:id="rId13"/>
    <p:sldId id="271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ma Milne" initials="NM" lastIdx="1" clrIdx="0">
    <p:extLst>
      <p:ext uri="{19B8F6BF-5375-455C-9EA6-DF929625EA0E}">
        <p15:presenceInfo xmlns:p15="http://schemas.microsoft.com/office/powerpoint/2012/main" userId="bd24b40e2ac917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17B36-124C-4505-BB37-8FBC4D7E88F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681A5-153E-45C1-9F85-045DE86F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6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3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2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5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06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5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0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5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6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6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3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0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8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23211144363" TargetMode="External"/><Relationship Id="rId2" Type="http://schemas.openxmlformats.org/officeDocument/2006/relationships/hyperlink" Target="https://www.familysearch.org/en/wiki/Azores,_Portugal_Genea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yndislist.com/u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akesregiongenealogy.wordpress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wiki/en/Use_Appropriate_Forms" TargetMode="External"/><Relationship Id="rId2" Type="http://schemas.openxmlformats.org/officeDocument/2006/relationships/hyperlink" Target="https://lakesregiongenealogy.wordpre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rishfamilyroots.com/getting-start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milysearch.org/en/wiki/Organizing_Your_File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fhguide.com/" TargetMode="External"/><Relationship Id="rId2" Type="http://schemas.openxmlformats.org/officeDocument/2006/relationships/hyperlink" Target="https://www.cambridgema.gov/historic/researchaids#family-history-re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chives.gov/research/genealogy" TargetMode="External"/><Relationship Id="rId4" Type="http://schemas.openxmlformats.org/officeDocument/2006/relationships/hyperlink" Target="https://www.cyndisli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" TargetMode="External"/><Relationship Id="rId2" Type="http://schemas.openxmlformats.org/officeDocument/2006/relationships/hyperlink" Target="https://www.worldca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milysearch.org/en/wiki/Introduction_to_Family_History_Cente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5C061E3-9692-4917-ADD1-E0B7189FE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3888" b="9503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B16CD-6E94-4D0F-9264-3C26B1209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451" y="1678665"/>
            <a:ext cx="4635574" cy="2369131"/>
          </a:xfrm>
        </p:spPr>
        <p:txBody>
          <a:bodyPr>
            <a:normAutofit/>
          </a:bodyPr>
          <a:lstStyle/>
          <a:p>
            <a:r>
              <a:rPr lang="en-US" sz="2800" dirty="0"/>
              <a:t>Tracing Your Lineage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52326-6754-499B-8927-0AB5B2C99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276" y="4050832"/>
            <a:ext cx="4485725" cy="10968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April 27, 2023</a:t>
            </a:r>
          </a:p>
          <a:p>
            <a:pPr algn="ctr"/>
            <a:r>
              <a:rPr lang="en-US" dirty="0"/>
              <a:t>Norma M. Milne</a:t>
            </a:r>
          </a:p>
          <a:p>
            <a:pPr algn="ctr"/>
            <a:r>
              <a:rPr lang="en-US" dirty="0"/>
              <a:t>   Lakes Region Genealogy Interest Group	</a:t>
            </a:r>
          </a:p>
          <a:p>
            <a:endParaRPr lang="en-US" dirty="0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680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373B-CA67-4EC9-A571-8AAA39BC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6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 think I have completed my US Research – What is NEXT?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CAB12-523C-4921-B20F-1131F42F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9157"/>
            <a:ext cx="8596668" cy="44722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Did you find an immigration record or ship manifest via your research? Many records were from the port of departure, not the arrival.  </a:t>
            </a:r>
          </a:p>
          <a:p>
            <a:r>
              <a:rPr lang="en-US" dirty="0"/>
              <a:t>Was there a naturalization record?  Prior to 1906, many could be in a court record, after 1906 they tend to contain more specific information.  </a:t>
            </a:r>
          </a:p>
          <a:p>
            <a:r>
              <a:rPr lang="en-US" dirty="0"/>
              <a:t>Save time and use the Research Wiki in FamilySearch.org </a:t>
            </a:r>
          </a:p>
          <a:p>
            <a:r>
              <a:rPr lang="en-US" dirty="0"/>
              <a:t>Then, narrow down by country and specific documents you are seeking</a:t>
            </a:r>
          </a:p>
          <a:p>
            <a:r>
              <a:rPr lang="en-US" dirty="0"/>
              <a:t>(Example:  Azores) 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https://www.familysearch.org/en/wiki/Azores,_Portugal_Genealogy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Search for databases specific to the nationality you are researching. </a:t>
            </a:r>
          </a:p>
          <a:p>
            <a:r>
              <a:rPr lang="en-US" dirty="0"/>
              <a:t> Facebook has many heritage groups which are helpful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Example: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https://www.facebook.com/groups/323211144363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Subscribe to Family Tree Magazine (Yankee Publishing) they include many research guides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https://www.cyndislist.com/us/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Join a local Study Group or ask your research librarian if the library will start a study group. </a:t>
            </a:r>
          </a:p>
          <a:p>
            <a:r>
              <a:rPr lang="en-US" dirty="0"/>
              <a:t>Attend webinars and zoom meetings to pick up tips relating to your brick wall.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2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6A69-390D-4A65-8E22-207A6C8B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Testing – is Genetic Genealogy </a:t>
            </a:r>
            <a:br>
              <a:rPr lang="en-US" dirty="0"/>
            </a:br>
            <a:r>
              <a:rPr lang="en-US" dirty="0"/>
              <a:t>Are you ready?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9CC7-4CAF-4D50-B408-261D9165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DNA testing has been very helpful to many individuals</a:t>
            </a:r>
          </a:p>
          <a:p>
            <a:r>
              <a:rPr lang="en-US" dirty="0">
                <a:solidFill>
                  <a:schemeClr val="tx1"/>
                </a:solidFill>
              </a:rPr>
              <a:t>You can locate cousins, siblings, even biological parents and make connections if traditional genealogy research is limited by privacy rules or lack of records </a:t>
            </a:r>
          </a:p>
          <a:p>
            <a:r>
              <a:rPr lang="en-US" dirty="0">
                <a:solidFill>
                  <a:schemeClr val="tx1"/>
                </a:solidFill>
              </a:rPr>
              <a:t>If you locate “matches” those individual may have completed a family tree and are willing to share, or answer questions</a:t>
            </a:r>
          </a:p>
          <a:p>
            <a:r>
              <a:rPr lang="en-US" dirty="0">
                <a:solidFill>
                  <a:schemeClr val="tx1"/>
                </a:solidFill>
              </a:rPr>
              <a:t>Many list their contact info, often email address.</a:t>
            </a:r>
          </a:p>
          <a:p>
            <a:r>
              <a:rPr lang="en-US" dirty="0">
                <a:solidFill>
                  <a:schemeClr val="tx1"/>
                </a:solidFill>
              </a:rPr>
              <a:t>Join a “group” to broaden your scope and connect with like minded researchers</a:t>
            </a:r>
          </a:p>
          <a:p>
            <a:r>
              <a:rPr lang="en-US" dirty="0">
                <a:solidFill>
                  <a:schemeClr val="tx1"/>
                </a:solidFill>
              </a:rPr>
              <a:t>Not an answer by itself, but helpful. Go to YouTube for many beginner sessions on using DNA, GEDMATCH, etc   </a:t>
            </a:r>
          </a:p>
          <a:p>
            <a:r>
              <a:rPr lang="en-US" dirty="0">
                <a:solidFill>
                  <a:schemeClr val="tx1"/>
                </a:solidFill>
              </a:rPr>
              <a:t>Always be respectful of another person’s desire “not to talk about it.”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5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6336-5724-4C98-9BC5-B96D6BDD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What will happen to my Records?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37E1-ADFC-4909-B5F9-DC42E22A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that your records and research are as valuable as your other assets</a:t>
            </a:r>
          </a:p>
          <a:p>
            <a:r>
              <a:rPr lang="en-US" dirty="0"/>
              <a:t>Discuss your interest in family history with family members</a:t>
            </a:r>
          </a:p>
          <a:p>
            <a:r>
              <a:rPr lang="en-US" dirty="0"/>
              <a:t>Who has the interest in preserving your research? Ask! </a:t>
            </a:r>
          </a:p>
          <a:p>
            <a:r>
              <a:rPr lang="en-US" dirty="0"/>
              <a:t>Complete a Genealogy Codicil to your will</a:t>
            </a:r>
          </a:p>
          <a:p>
            <a:r>
              <a:rPr lang="en-US" dirty="0"/>
              <a:t>Share this upfront with those who will be named</a:t>
            </a:r>
          </a:p>
          <a:p>
            <a:r>
              <a:rPr lang="en-US" dirty="0"/>
              <a:t>OR, speak with your local historical society to determine if their repositories would hold your books, family bibles and your research papers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1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4AE3-A39E-4A7B-892A-549A5F4E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344"/>
            <a:ext cx="8596668" cy="508293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GO DOWN THE RABBIT HOLE AND ENJOY THE JOURNEY!</a:t>
            </a:r>
          </a:p>
        </p:txBody>
      </p:sp>
      <p:pic>
        <p:nvPicPr>
          <p:cNvPr id="8" name="Content Placeholder 7" descr="A picture containing grass, outdoor, mammal, white&#10;&#10;Description automatically generated">
            <a:extLst>
              <a:ext uri="{FF2B5EF4-FFF2-40B4-BE49-F238E27FC236}">
                <a16:creationId xmlns:a16="http://schemas.microsoft.com/office/drawing/2014/main" id="{D443C431-72DC-4F8D-8A1C-78E7355B5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27" y="946150"/>
            <a:ext cx="7605783" cy="5095875"/>
          </a:xfrm>
        </p:spPr>
      </p:pic>
    </p:spTree>
    <p:extLst>
      <p:ext uri="{BB962C8B-B14F-4D97-AF65-F5344CB8AC3E}">
        <p14:creationId xmlns:p14="http://schemas.microsoft.com/office/powerpoint/2010/main" val="252301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CB12-45DD-9792-ABC9-94DE1E02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genealogy workflow to keep organized.  Here is a sample outline: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35FA38-3D63-F46F-8C8F-F906C88CF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2035963"/>
            <a:ext cx="9086850" cy="38291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Use a Research Plan document: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  <a:hlinkClick r:id="rId2"/>
              </a:rPr>
              <a:t>h</a:t>
            </a:r>
            <a:r>
              <a:rPr lang="en-US" altLang="en-US" dirty="0">
                <a:solidFill>
                  <a:srgbClr val="2D2D2F"/>
                </a:solidFill>
                <a:latin typeface="-apple-system"/>
                <a:hlinkClick r:id="rId2"/>
              </a:rPr>
              <a:t>ttps://lakesregiongenealogy.wordpress.com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D2D2F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Research plan reviewed.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Search for the needed record(s).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Source citations recorded – Do this now! You won’t remember later.   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Read/analyze the record.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Download the record.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File the record.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Add the record to the family tree, if applicable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Repeat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the above process for each record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At the end of the research session:</a:t>
            </a: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Review the findings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Update the research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2D2D2F"/>
                </a:solidFill>
                <a:effectLst/>
                <a:latin typeface="-apple-system"/>
              </a:rPr>
              <a:t>​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🙂">
            <a:extLst>
              <a:ext uri="{FF2B5EF4-FFF2-40B4-BE49-F238E27FC236}">
                <a16:creationId xmlns:a16="http://schemas.microsoft.com/office/drawing/2014/main" id="{843B2955-61C3-3776-378A-A7CE6597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-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7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7EF8-11C1-471D-A54A-CA2C5DCB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HAVE MUCH PATIENCE! 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0F0B7E6E-0857-4969-9ACF-A5B8C87BC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88" y="1569156"/>
            <a:ext cx="7756630" cy="44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03D9-6148-40C1-A80C-837BD904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Where do I begin? 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11E5-86DD-42AD-A9FA-54F4C5E1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0711"/>
            <a:ext cx="9112842" cy="40206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Begin by stating in concrete terms what you want to accomplish – be specific.</a:t>
            </a:r>
          </a:p>
          <a:p>
            <a:r>
              <a:rPr lang="en-US" dirty="0"/>
              <a:t>Example: I want to discover when and where my maternal g-g-grandparents arrived in the US. I want to trace my XXXX family back to their home country. </a:t>
            </a:r>
          </a:p>
          <a:p>
            <a:r>
              <a:rPr lang="en-US" dirty="0"/>
              <a:t>Next, start with what you do  know – Yourself (Start a Family Group Sheet) </a:t>
            </a:r>
          </a:p>
          <a:p>
            <a:r>
              <a:rPr lang="en-US" dirty="0"/>
              <a:t>Chronicle yourself and research backwards – because you are the easiest to find information on!  Success breeds happiness in genealogy. </a:t>
            </a:r>
          </a:p>
          <a:p>
            <a:r>
              <a:rPr lang="en-US" dirty="0"/>
              <a:t>Tell a few relatives what you are doing. Use a Family Questionnaire worksheet, if possible, to capture details. If they are hesitant to divulge information, move on. </a:t>
            </a:r>
          </a:p>
          <a:p>
            <a:r>
              <a:rPr lang="en-US" dirty="0"/>
              <a:t>Talking to “Aunt Marjorie” – it may result in unknown information about family secrets</a:t>
            </a:r>
          </a:p>
          <a:p>
            <a:r>
              <a:rPr lang="en-US" dirty="0"/>
              <a:t>Find “patterns” with names, locations, and hidden tips. If looking at a census record, look for neighbors who may be relatives. (next slide) </a:t>
            </a:r>
          </a:p>
          <a:p>
            <a:r>
              <a:rPr lang="en-US" dirty="0"/>
              <a:t>Don’t worry about surname variations </a:t>
            </a:r>
          </a:p>
        </p:txBody>
      </p:sp>
    </p:spTree>
    <p:extLst>
      <p:ext uri="{BB962C8B-B14F-4D97-AF65-F5344CB8AC3E}">
        <p14:creationId xmlns:p14="http://schemas.microsoft.com/office/powerpoint/2010/main" val="335101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FEDDA-C6D3-D9CD-1FD3-18F8EA8A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4" y="418999"/>
            <a:ext cx="9173855" cy="577295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24AF42-9727-4818-B92F-B44286EA3118}"/>
              </a:ext>
            </a:extLst>
          </p:cNvPr>
          <p:cNvCxnSpPr>
            <a:cxnSpLocks/>
          </p:cNvCxnSpPr>
          <p:nvPr/>
        </p:nvCxnSpPr>
        <p:spPr>
          <a:xfrm>
            <a:off x="1185333" y="214489"/>
            <a:ext cx="203200" cy="37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4E9C54-482E-A2D1-CC3D-C3834AA8D5CA}"/>
              </a:ext>
            </a:extLst>
          </p:cNvPr>
          <p:cNvCxnSpPr>
            <a:cxnSpLocks/>
          </p:cNvCxnSpPr>
          <p:nvPr/>
        </p:nvCxnSpPr>
        <p:spPr>
          <a:xfrm>
            <a:off x="812800" y="4955822"/>
            <a:ext cx="474133" cy="18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446E00-102E-9F40-E413-E385DB7E0382}"/>
              </a:ext>
            </a:extLst>
          </p:cNvPr>
          <p:cNvSpPr txBox="1"/>
          <p:nvPr/>
        </p:nvSpPr>
        <p:spPr>
          <a:xfrm>
            <a:off x="812800" y="6491111"/>
            <a:ext cx="733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Mooney’s mother’s maiden name was Mary McLaughlin</a:t>
            </a:r>
          </a:p>
        </p:txBody>
      </p:sp>
    </p:spTree>
    <p:extLst>
      <p:ext uri="{BB962C8B-B14F-4D97-AF65-F5344CB8AC3E}">
        <p14:creationId xmlns:p14="http://schemas.microsoft.com/office/powerpoint/2010/main" val="309818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B1B3-C735-4324-9A58-3ADB089C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8986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RECORDS AND KEEPING TRACK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DB89D-F1DC-452D-8224-D677970D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0432"/>
            <a:ext cx="8596668" cy="551078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templates to record what you have found. Saves time and avoids “where did I finish last time I worked on this line?”  (oh, those rabbit holes) </a:t>
            </a:r>
          </a:p>
          <a:p>
            <a:r>
              <a:rPr lang="en-US" dirty="0"/>
              <a:t>Check out our forms at:  </a:t>
            </a:r>
            <a:r>
              <a:rPr lang="en-US" u="sng" dirty="0">
                <a:hlinkClick r:id="rId2"/>
              </a:rPr>
              <a:t>https://lakesregiongenealogy.wordpress.com/</a:t>
            </a:r>
            <a:endParaRPr lang="en-US" u="sng" dirty="0"/>
          </a:p>
          <a:p>
            <a:r>
              <a:rPr lang="en-US" dirty="0"/>
              <a:t>Use what you are comfortable with, but be consistent</a:t>
            </a:r>
          </a:p>
          <a:p>
            <a:r>
              <a:rPr lang="en-US" dirty="0"/>
              <a:t>If you are using paper:  Use the Family Group Sheet and a Research Plan form (display) </a:t>
            </a:r>
          </a:p>
          <a:p>
            <a:r>
              <a:rPr lang="en-US" dirty="0"/>
              <a:t>If you are familiar with Google Sheets or Excel – these are great for tracking location of a family over time, </a:t>
            </a:r>
            <a:r>
              <a:rPr lang="en-US" dirty="0" err="1"/>
              <a:t>esp</a:t>
            </a:r>
            <a:r>
              <a:rPr lang="en-US" dirty="0"/>
              <a:t> if they are listed in city directories and for identifying gaps. (Show my Mooney Directory Spreadsheet)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Free forms are also available: 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https://www.familysearch.org/wiki/en/Use_Appropriate_Forms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https://www.irishfamilyroots.com/getting-started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(generic use)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See the Next slide for saving your information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1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CAA902-AE52-40D7-88D0-4719C62F542C}"/>
              </a:ext>
            </a:extLst>
          </p:cNvPr>
          <p:cNvSpPr txBox="1"/>
          <p:nvPr/>
        </p:nvSpPr>
        <p:spPr>
          <a:xfrm>
            <a:off x="750973" y="440660"/>
            <a:ext cx="826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WHERE AND HOW WILL I SAVE WHAT I HAVE FOUND? – So Many Options!</a:t>
            </a:r>
          </a:p>
          <a:p>
            <a:pPr algn="ctr"/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A143A-5F16-41BF-A240-6506968D6390}"/>
              </a:ext>
            </a:extLst>
          </p:cNvPr>
          <p:cNvSpPr txBox="1"/>
          <p:nvPr/>
        </p:nvSpPr>
        <p:spPr>
          <a:xfrm>
            <a:off x="259645" y="982133"/>
            <a:ext cx="95165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precious papers in a binder, set up by Family Name but scan and save important items which, if lost, would be difficult to recreate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 software program, which allows you to attach images and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software programs, such as RootsMagic.com – their essential program is free;  FamilySearch.org is free to sign up for.  Remember that much of the information in FamilySearch or in Ancestry Trees are entered by individuals/volunteers so verify what has been done.  Watch out for “duplicate” individuals/families.  In FamilySearch, living individuals are “privatized” – In Ancestry, set up your “Privacy Settings” (publicly viewed or private)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keeping paper files, use different color folders to identify family surnames/lines and have a portable file if you plan to visit a library – Easy to identify later!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using your laptop or desktop, where are you saving your information/scans? Structure your folders under “Documents/Genealogy/</a:t>
            </a:r>
            <a:r>
              <a:rPr lang="en-US" dirty="0" err="1"/>
              <a:t>FamilyName</a:t>
            </a:r>
            <a:r>
              <a:rPr lang="en-US" dirty="0"/>
              <a:t>” and then set up subfolders by Generation #s to separate your items.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family stories you have written in a separate subfolder such as “XXX Family Stories”  - same with cemetery photos, family photos, etc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RULE OF THREE  1) Keep hard copy only for what is very important or difficult to recreate  2) Scan or Save to your PC/Laptop 3) Back up your folders on a thumb drive or external drive OR Save to the Cloud for posterity – Dropbox, Google Drive or a program such as Carbonite.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for ideas at: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https://www.familysearch.org/en/wiki/Organizing_Your_Files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6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D429-F5FA-48A6-92FD-F366D160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9683"/>
            <a:ext cx="8420367" cy="5844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WHAT IS NEXT?   YOUR RESEARCH, OF COURSE!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74AC3-F0EA-4A99-854B-420654D0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59557"/>
            <a:ext cx="8596668" cy="547511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Complete all of your US research – HOW?  (I assumed you have located Vital Records!) </a:t>
            </a:r>
          </a:p>
          <a:p>
            <a:r>
              <a:rPr lang="en-US" sz="6400" dirty="0"/>
              <a:t>Find your ancestor(s) in every US and State Census &amp; online documents – Use FamilySearch “wiki” to locate state census information </a:t>
            </a:r>
          </a:p>
          <a:p>
            <a:r>
              <a:rPr lang="en-US" sz="6400" dirty="0"/>
              <a:t>Remember that town, county and state boundaries changed over time</a:t>
            </a:r>
          </a:p>
          <a:p>
            <a:r>
              <a:rPr lang="en-US" sz="6400" dirty="0"/>
              <a:t>Look into city and town directories, tap into town annual reports for birth, marriage and death information  (State libraries, Historical Societies) </a:t>
            </a:r>
          </a:p>
          <a:p>
            <a:r>
              <a:rPr lang="en-US" sz="6400" dirty="0"/>
              <a:t>Example:  </a:t>
            </a:r>
            <a:r>
              <a:rPr lang="en-US" sz="6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https://www.cambridgema.gov/historic/researchaids#family-history-research</a:t>
            </a:r>
            <a:endParaRPr lang="en-US" sz="64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6400" dirty="0"/>
              <a:t>Where did they live, what were their occupations? – Why was the occupation of “boilermaker” important in the mid-1800s?  Use Google to find out.  </a:t>
            </a:r>
          </a:p>
          <a:p>
            <a:r>
              <a:rPr lang="en-US" sz="6400" dirty="0"/>
              <a:t>Review your copies of marriage, birth and death records – seek CLUES to the past</a:t>
            </a:r>
          </a:p>
          <a:p>
            <a:r>
              <a:rPr lang="en-US" sz="6400" dirty="0"/>
              <a:t>Review baptism records (hints – godparents/witnesses may be relatives)  Family Bibles?  </a:t>
            </a:r>
          </a:p>
          <a:p>
            <a:r>
              <a:rPr lang="en-US" sz="6400" dirty="0"/>
              <a:t>Use the FAN method:  Friends, Associates, Neighbors </a:t>
            </a:r>
          </a:p>
          <a:p>
            <a:r>
              <a:rPr lang="en-US" sz="6400" dirty="0"/>
              <a:t>Once you locate the country of origin, learn about migration patterns (</a:t>
            </a:r>
            <a:r>
              <a:rPr lang="en-US" sz="6400" b="1" dirty="0"/>
              <a:t>show FamilySearch.org Research Wiki) </a:t>
            </a:r>
          </a:p>
          <a:p>
            <a:r>
              <a:rPr lang="en-US" sz="6400" b="1" dirty="0"/>
              <a:t>Great free resources:  - </a:t>
            </a:r>
            <a:r>
              <a:rPr lang="en-US" sz="6400" b="1" dirty="0">
                <a:hlinkClick r:id="rId3"/>
              </a:rPr>
              <a:t>http://thfhguide.com</a:t>
            </a:r>
            <a:r>
              <a:rPr lang="en-US" sz="6400" b="1" dirty="0"/>
              <a:t> -  </a:t>
            </a:r>
            <a:r>
              <a:rPr lang="en-US" sz="6400" b="1" dirty="0">
                <a:hlinkClick r:id="rId4"/>
              </a:rPr>
              <a:t>https://www.cyndislist.com</a:t>
            </a:r>
            <a:r>
              <a:rPr lang="en-US" sz="6400" b="1" dirty="0"/>
              <a:t> </a:t>
            </a:r>
            <a:r>
              <a:rPr lang="en-US" sz="6400" b="1" dirty="0">
                <a:hlinkClick r:id="rId5"/>
              </a:rPr>
              <a:t>https://www.archives.gov/research/genealogy</a:t>
            </a:r>
            <a:r>
              <a:rPr lang="en-US" sz="6400" b="1" dirty="0"/>
              <a:t> </a:t>
            </a:r>
          </a:p>
          <a:p>
            <a:r>
              <a:rPr lang="en-US" sz="6400" b="1" dirty="0"/>
              <a:t>Use your local library – either in person or via internet – what subscription databases can you access for free?  WPL carries </a:t>
            </a:r>
            <a:r>
              <a:rPr lang="en-US" sz="6400" b="1" i="1" u="sng" dirty="0"/>
              <a:t>FamilyTree Magazine</a:t>
            </a:r>
            <a:r>
              <a:rPr lang="en-US" sz="6400" b="1" dirty="0"/>
              <a:t>.</a:t>
            </a:r>
          </a:p>
          <a:p>
            <a:endParaRPr lang="en-US" sz="6400" b="1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0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562B-7E95-4423-87DA-97A1AB25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356"/>
          </a:xfrm>
        </p:spPr>
        <p:txBody>
          <a:bodyPr/>
          <a:lstStyle/>
          <a:p>
            <a:r>
              <a:rPr lang="en-US" dirty="0"/>
              <a:t>Other Resources to investigate: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D85B-423D-4533-BF54-BE7E2C2A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5517"/>
            <a:ext cx="8596668" cy="44358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records and yearbooks are now being digitized (Ancestry.com)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newspapers for ob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ituaries, marriage announcements, probate notices, court records, ask your librarian 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Library of Congress:  Chronicling America for major newspapers - free; newspapers.com – a subscription required – see Cyndi’s list website; theancestorhunt.com - free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“Google” –  Books, records, images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https://www.worldcat.org/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find books and publications in libraries near you.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https://www.archives.gov/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military records (Fold3 – subscription or visit a Family History Center)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access to images in FamilySearch.org that you can’t view online?  If your library is an “Affiliate” member of this organization, you can view more images than an at-home version. OR make an appointment to visit a Family History Center.  (Wolfeboro, Exeter, others open by Appt)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https://www.familysearch.org/en/wiki/Introduction_to_Family_History_Centers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next slide for a list of what is available via their portal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3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B2AF-289E-4BF8-9895-885E2202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7713"/>
            <a:ext cx="8596668" cy="6592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Family History Center Information – subject to change: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0A1A01-3E3A-4E38-B97C-174037EAF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999" y="1382185"/>
            <a:ext cx="4155868" cy="4593951"/>
          </a:xfrm>
        </p:spPr>
      </p:pic>
    </p:spTree>
    <p:extLst>
      <p:ext uri="{BB962C8B-B14F-4D97-AF65-F5344CB8AC3E}">
        <p14:creationId xmlns:p14="http://schemas.microsoft.com/office/powerpoint/2010/main" val="4545939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2438</TotalTime>
  <Words>1702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Symbol</vt:lpstr>
      <vt:lpstr>Trebuchet MS</vt:lpstr>
      <vt:lpstr>Wingdings 3</vt:lpstr>
      <vt:lpstr>Facet</vt:lpstr>
      <vt:lpstr>Tracing Your Lineage   </vt:lpstr>
      <vt:lpstr>HAVE MUCH PATIENCE! </vt:lpstr>
      <vt:lpstr>Where do I begin?   </vt:lpstr>
      <vt:lpstr>PowerPoint Presentation</vt:lpstr>
      <vt:lpstr>RECORDS AND KEEPING TRACK - </vt:lpstr>
      <vt:lpstr>PowerPoint Presentation</vt:lpstr>
      <vt:lpstr>WHAT IS NEXT?   YOUR RESEARCH, OF COURSE! </vt:lpstr>
      <vt:lpstr>Other Resources to investigate: </vt:lpstr>
      <vt:lpstr>Family History Center Information – subject to change:  </vt:lpstr>
      <vt:lpstr>I think I have completed my US Research – What is NEXT? </vt:lpstr>
      <vt:lpstr>DNA Testing – is Genetic Genealogy  Are you ready? </vt:lpstr>
      <vt:lpstr>    What will happen to my Records?</vt:lpstr>
      <vt:lpstr>GO DOWN THE RABBIT HOLE AND ENJOY THE JOURNEY!</vt:lpstr>
      <vt:lpstr>Use a genealogy workflow to keep organized.  Here is a sample outline: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Irish in Canada</dc:title>
  <dc:creator>Norma Milne</dc:creator>
  <cp:lastModifiedBy>Norma Milne</cp:lastModifiedBy>
  <cp:revision>111</cp:revision>
  <dcterms:created xsi:type="dcterms:W3CDTF">2021-02-14T16:45:57Z</dcterms:created>
  <dcterms:modified xsi:type="dcterms:W3CDTF">2023-04-19T23:49:34Z</dcterms:modified>
</cp:coreProperties>
</file>